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1" r:id="rId13"/>
    <p:sldId id="273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87A6A-5D1C-4B1A-9E95-8322F1046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57C616-C46D-4B3A-AE34-28E3675DF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5E73D-CA76-446F-B6C9-0F9A81C2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0A0FB6-CF83-4E56-BCA5-BF5F1451C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BFDF24-44DF-489F-9E5B-DA500844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3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1055E-3F68-463D-8DCC-A6858AFC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EA59BC-7220-4E16-AE7E-05C69120C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E036A0-6F04-4CC1-ABCF-C0AB9BD9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D6687E-F8DB-44B1-B83B-02500C2E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C4B47-AF26-4383-AF9A-1B0B8B10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6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210513-3D25-4978-BA2E-193E6BE1D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3BDA38-26CC-4BBB-B35A-B3B464384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292237-3516-440B-AA49-8F612FB32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6EB38D-7EA2-4C66-8B83-3F6FAE7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0315FB-33C8-4881-8143-B7C11476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5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76B5A-0A9B-49C7-AD5B-15C64873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77254D-B31C-4E89-A7F5-8DBBE651A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65492-6DA2-4796-AE18-E5C950A62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4D0FC-CCAB-4D49-BFAA-F9311E68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F214DC-A3D7-4B44-AB77-A4F2011D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46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CAB92-C4CD-49A6-ABBF-4EE93A324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D56AD4-55E8-443B-9AA4-96596078D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AC1BDD-D39D-44D5-87D1-05165A49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350F76-E076-4B68-8B32-35E9783E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D92BFF-56A8-4E78-93D7-0332A8DB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02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77328-9728-4882-9CEA-A486CD82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54812-BCE3-492A-A05B-4AFD36090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1C91DE-BE6F-4628-84EF-3F1041D31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2F7293-5CFC-423F-8701-095813A4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09136D-91CA-4F19-9320-04462629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CA8061-4F8F-4FA4-8C4B-513C6002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8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B45F2-C4CB-407C-9EEB-2D5F0A33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0F306-B55E-4BEE-8C47-89890B35F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A5D507-5C64-424C-8802-79DF09DDE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E6EAFD-C313-4A7A-80D9-96242E45D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2126A7-27E9-4E2D-91E1-0E1544262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374427-08F2-42C0-95D7-3078353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5E0C74-D019-4AA2-9689-5616A9D6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CC44CC-215E-4E13-85DA-960106C4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0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86DD3-1E06-4C3A-A596-0784E547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8BC7B3-6AB6-44EA-92EC-CFEA060D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F30A5A-8B05-486B-A252-6EE5AB39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CE425F-0021-4BFD-BCED-B5ECE855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14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C34927-6B50-4D55-9F8C-7D6A8973F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26BC5E-777E-47B6-AC4C-E93538B5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243AFA-8010-4D68-A6DA-55DAE5C9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8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972BF-4851-4A09-BF4C-27D084FD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C08F5A-E9D7-4A61-8A04-6A98391E7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F31F1F-6FAE-4985-8BE3-6991C3E0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5D5BF4-F958-493C-951D-3D908816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35E849-68A9-4188-A18B-8483C15E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19A059-3A18-43D9-A582-D4D83DE5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1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75B94-EDDE-41CB-9F8A-526C0A24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70DD23-0296-4A15-8AD0-538E437A8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EEDED6-B2F1-4C48-A0C5-7F569BC09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2044F6-11C9-4EA7-89DD-FAF00982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01DF7D-9019-40A9-B609-BFAFCDD2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A86E6-42A3-48E3-95BE-7FDDE05B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0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CEF5A-3B12-475E-9ECC-FBC2F37A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58064B-4E02-44DA-BD71-C514E9E64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2C643-2E0A-4F33-9D8A-90948F500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ADF47-1999-4396-8764-3A2302A06193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2E1DC-3610-43CF-9CD8-FF773B75F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85BE4B-3601-47DF-BF6C-C810B4530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1BD7B-7A1A-4BEB-B8C4-3A8E440BA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15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1E5ED-DE1E-480E-BC64-7B2C5D2600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Профилактика нарушения зрения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7B467E5-B909-48A4-B313-7E8F1AA66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2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9"/>
    </mc:Choice>
    <mc:Fallback>
      <p:transition spd="slow" advTm="1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900B34F-F0B1-452E-8D89-5299EF559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Типы контактных линз </a:t>
            </a:r>
            <a:br>
              <a:rPr lang="ru-RU" dirty="0"/>
            </a:br>
            <a:endParaRPr lang="ru-RU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0B8963A0-92F2-4170-9BF6-11BF0AD2FC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8864" y="1163893"/>
            <a:ext cx="9144000" cy="453021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Контактные линзы однодневные.</a:t>
            </a:r>
            <a:endParaRPr lang="ru-RU" altLang="ru-RU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/>
              <a:t>Однодневные контактные линзы предназначены для использования в течение  одного дня, а перед сном их необходимо снять и выбросить. Надевать повторно их нельзя.  Такие линзы не требуют хранения и ежедневной антимикробной обработки специальными растворами.  Кроме того,  однодневные контактные линзы являются лучшим выбором для тех из Вас, кто склонен к аллергии. С однодневными контактными линзами никаких хлопот и забот. Это так просто и удобно!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/>
              <a:t>Каждое утро вы будете надевать новую пару контактных линз, а вечером выбрасывать использованную. Многие специалисты рекомендуют однодневные контактные линзы как наиболее здоровый и удобный способ ношения контактных линз.</a:t>
            </a:r>
            <a:endParaRPr lang="ru-RU" altLang="ru-RU" sz="2000" b="1" dirty="0"/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Контактные линзы многократного применения. </a:t>
            </a:r>
            <a:endParaRPr lang="ru-RU" altLang="ru-RU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/>
              <a:t>Данный тип контактных линз предназначен для многократного применения, такие линзы надевают утром и вечером снимают с глаз, очищают с помощью раствора и кладут в специальный контейнер, в который также заливается антибактериальный раствор. Такие линзы имеют ограниченный период применения, после чего их  выбрасывают.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/>
              <a:t> Важно своевременно менять линзы на новую пару, так как рекомендовал врач.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EDBC7D0-13FD-4779-9084-CE87AD13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DAF01BE-FE8E-4F68-B495-89B470D52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7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60DC544-AA04-4DDD-9A12-E11B5DD68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Правила ношения и подбора контактных линз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B325EA5-A890-49B9-A6E2-60D73E8BE4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ru-RU" sz="2400"/>
          </a:p>
          <a:p>
            <a:pPr eaLnBrk="1" hangingPunct="1">
              <a:lnSpc>
                <a:spcPct val="90000"/>
              </a:lnSpc>
            </a:pPr>
            <a:r>
              <a:rPr lang="ru-RU" altLang="ru-RU" sz="2400"/>
              <a:t> Контактные линзы – изделие медицинского назначения, которое строго индивидуально и подобрано специалистом в оптике для каждого персонально. Нельзя носить чужие линзы или давать свои контактные линзы другому человеку, так как это небезопасно для здоровья ваших глаз!  Контактные линзы должен подбирать только специалист в салоне оптики  с учётом индивидуальных особенностей ваших глаз.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/>
              <a:t>Еще раз  хочу Вам напомнить, что самый удобный и здоровый вариант ношения контактных линз – надевать каждый день новую пару однодневных линз! 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732F32A4-B3B4-4D25-B629-36AF81AF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9A4D635-B518-42F8-8109-BB3EC74AB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8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1444765E-5E59-4EB8-A283-8F02DDABE47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00201"/>
            <a:ext cx="8229600" cy="4456113"/>
          </a:xfrm>
        </p:spPr>
        <p:txBody>
          <a:bodyPr/>
          <a:lstStyle/>
          <a:p>
            <a:pPr marL="609600" indent="-609600"/>
            <a:r>
              <a:rPr lang="ru-RU" altLang="ru-RU" sz="2400"/>
              <a:t>Почему важно заботиться о здоровье глаз?</a:t>
            </a:r>
          </a:p>
          <a:p>
            <a:pPr marL="609600" indent="-609600"/>
            <a:r>
              <a:rPr lang="ru-RU" altLang="ru-RU" sz="2400"/>
              <a:t>Почему обязательно нужно носить очки или контактные линзы, если у вас плохое зрение?</a:t>
            </a:r>
          </a:p>
          <a:p>
            <a:pPr marL="609600" indent="-609600"/>
            <a:r>
              <a:rPr lang="ru-RU" altLang="ru-RU" sz="2400"/>
              <a:t>Какие линзы лучше всего подходят для здоровья глаз? (однодневные силикон-гидрогелевые)</a:t>
            </a:r>
          </a:p>
          <a:p>
            <a:pPr marL="609600" indent="-609600"/>
            <a:r>
              <a:rPr lang="ru-RU" altLang="ru-RU" sz="2400"/>
              <a:t>Почему линзы обеспечивают лучшее зрение, чем очки?</a:t>
            </a:r>
          </a:p>
          <a:p>
            <a:pPr marL="609600" indent="-609600"/>
            <a:r>
              <a:rPr lang="ru-RU" altLang="ru-RU" sz="2400"/>
              <a:t>Можно ли носить контактные линзы без консультации врача? Почему?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66A00F47-15EA-497D-8F9F-C40F8B20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4D72455-A12B-4C59-885E-BBD83FB5F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4551213-DF1D-4691-860D-45C089BA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914" y="103188"/>
            <a:ext cx="8243887" cy="811212"/>
          </a:xfrm>
        </p:spPr>
        <p:txBody>
          <a:bodyPr/>
          <a:lstStyle/>
          <a:p>
            <a:pPr algn="ctr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Интерактивный тренажер </a:t>
            </a:r>
          </a:p>
        </p:txBody>
      </p:sp>
      <p:pic>
        <p:nvPicPr>
          <p:cNvPr id="15363" name="Объект 3">
            <a:extLst>
              <a:ext uri="{FF2B5EF4-FFF2-40B4-BE49-F238E27FC236}">
                <a16:creationId xmlns:a16="http://schemas.microsoft.com/office/drawing/2014/main" id="{F35A8E67-C8AD-40C4-97A5-C3E8D0609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6525" y="1143001"/>
            <a:ext cx="6838950" cy="5116513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B8FE313-E329-48F7-807E-CF5D21DA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1EFD3C8-8E25-4AA1-88D9-CC7C0F5AB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7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3DBA59F0-2E48-4FC2-80D8-EC95670E33E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00201"/>
            <a:ext cx="9144000" cy="445611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altLang="ru-RU" dirty="0"/>
          </a:p>
          <a:p>
            <a:pPr algn="ctr" eaLnBrk="1" hangingPunct="1">
              <a:buFontTx/>
              <a:buNone/>
            </a:pPr>
            <a:endParaRPr lang="ru-RU" altLang="ru-RU" dirty="0"/>
          </a:p>
          <a:p>
            <a:pPr algn="ctr" eaLnBrk="1" hangingPunct="1">
              <a:buFontTx/>
              <a:buNone/>
            </a:pPr>
            <a:r>
              <a:rPr lang="ru-RU" altLang="ru-RU" sz="4800" dirty="0">
                <a:solidFill>
                  <a:schemeClr val="accent5">
                    <a:lumMod val="50000"/>
                  </a:schemeClr>
                </a:solidFill>
              </a:rPr>
              <a:t>Спасибо за внимание! 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7CCC8655-A56A-411C-A782-B30401E5E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3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F32B7B6-8FB8-49A4-AB91-327905716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Факторы влияющие на зрение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316DAB-F3C6-4B08-B439-8098306BA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Компьютер</a:t>
            </a:r>
          </a:p>
          <a:p>
            <a:pPr eaLnBrk="1" hangingPunct="1"/>
            <a:r>
              <a:rPr lang="ru-RU" altLang="ru-RU"/>
              <a:t>Телевизор</a:t>
            </a:r>
          </a:p>
          <a:p>
            <a:pPr eaLnBrk="1" hangingPunct="1"/>
            <a:r>
              <a:rPr lang="ru-RU" altLang="ru-RU"/>
              <a:t>Чтение</a:t>
            </a:r>
          </a:p>
          <a:p>
            <a:pPr eaLnBrk="1" hangingPunct="1">
              <a:buFontTx/>
              <a:buNone/>
            </a:pPr>
            <a:r>
              <a:rPr lang="ru-RU" altLang="ru-RU"/>
              <a:t>Профилактика: делать перерывы каждые полчаса, переводите взгляд с дальнего предмета на ближний, поворачивайте глаза вправо и влево, чаще моргайте. Обязательно больше гуляйте и смотрите в даль, разглядывая виды природы. 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F4A3C2C-97B8-49C2-BA57-9320F0D9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93CDD954-66D2-4D10-AC1A-DF70D5FB6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0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1AC7AC0-F588-46CD-A7D5-B1E8754C4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Строение глаза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AAA09ED8-B003-41CB-AB67-7FEA3946FA59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286001"/>
            <a:ext cx="8483600" cy="3914775"/>
          </a:xfr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AE2CC83-40D9-4AB8-8C83-47011500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375E8C2-6D09-453F-9118-5956E0EED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1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ABD0788-373E-4BC0-90AF-222F38416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Миопия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90E1CA21-7256-4A4F-948B-50A56963BA8B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3100" y="3733801"/>
            <a:ext cx="5334000" cy="2887663"/>
          </a:xfr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8345283-9253-43A4-825F-33715F37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2714626"/>
            <a:ext cx="4281488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1">
            <a:extLst>
              <a:ext uri="{FF2B5EF4-FFF2-40B4-BE49-F238E27FC236}">
                <a16:creationId xmlns:a16="http://schemas.microsoft.com/office/drawing/2014/main" id="{E9533F8C-470B-4682-8BB2-0F6436D1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384300"/>
            <a:ext cx="4468812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3B9ACF5-3D64-4CDF-BC0F-4F208C7DF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172FBD9-3037-4B42-B628-B0444FAC1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5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579583D-1A70-43C8-8660-FD7B79D76F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7350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Дальнозоркость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E8786450-828E-439D-A19A-7D8EC69432A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81238"/>
            <a:ext cx="7162800" cy="4576762"/>
          </a:xfrm>
        </p:spPr>
      </p:pic>
      <p:pic>
        <p:nvPicPr>
          <p:cNvPr id="7172" name="Рисунок 1">
            <a:extLst>
              <a:ext uri="{FF2B5EF4-FFF2-40B4-BE49-F238E27FC236}">
                <a16:creationId xmlns:a16="http://schemas.microsoft.com/office/drawing/2014/main" id="{4BB2965E-9D6F-442B-BAE1-92E00864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838200"/>
            <a:ext cx="34083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BB0F124-D2FE-49F0-825E-62033FE2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33B171C-4C31-420F-8E55-D23917A35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6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5F01F1A-264B-496C-9E80-374BB12F5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29448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u="sng" dirty="0">
                <a:solidFill>
                  <a:schemeClr val="accent5">
                    <a:lumMod val="50000"/>
                  </a:schemeClr>
                </a:solidFill>
              </a:rPr>
              <a:t>Почему так важно заботиться о глазах и использовать очки или контактные линзы, если у вас плохое зрение?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335C6E8-9FF9-4583-B041-7142292B0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3200401"/>
            <a:ext cx="8229600" cy="2855913"/>
          </a:xfrm>
        </p:spPr>
        <p:txBody>
          <a:bodyPr/>
          <a:lstStyle/>
          <a:p>
            <a:pPr eaLnBrk="1" hangingPunct="1"/>
            <a:r>
              <a:rPr lang="ru-RU" altLang="ru-RU"/>
              <a:t>А теперь скажите мне как часто вы проверяете зрение? Когда вы были последний раз на приеме у окулиста? 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382B68F-BDB5-4B78-9583-658A89FC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62ED9D0-6A35-4D90-AFB7-E32999D09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2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52A93B7-3A24-46D5-9FC6-805000FB80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4" y="103188"/>
            <a:ext cx="8243887" cy="23352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Каждый день проводите самостоятельную проверку ваших глаз, отвечая на простые вопросы: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4ED9033-4A57-4DF7-A9C8-321C60E40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743201"/>
            <a:ext cx="8229600" cy="33131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/>
          </a:p>
          <a:p>
            <a:pPr eaLnBrk="1" hangingPunct="1">
              <a:buFontTx/>
              <a:buNone/>
            </a:pPr>
            <a:r>
              <a:rPr lang="ru-RU" altLang="ru-RU"/>
              <a:t>• Хорошо ли я вижу вблизи и вдали?</a:t>
            </a:r>
          </a:p>
          <a:p>
            <a:pPr eaLnBrk="1" hangingPunct="1">
              <a:buFontTx/>
              <a:buNone/>
            </a:pPr>
            <a:r>
              <a:rPr lang="ru-RU" altLang="ru-RU"/>
              <a:t>• Выглядят ли мои глаза здоровыми?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86ED83C-4AF2-44A6-B3AD-5654B1E3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C97BF3E-585E-45EF-B21B-F6230BC60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335001A-403E-4E23-B4BE-29651D4B6C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84736"/>
            <a:ext cx="8243888" cy="3859212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Поэтому, чем раньше мы начнем носить очки или линзы, тем быстрее поможем своим глазам и надолго сохраним их  здоровье.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1DBD32C-5073-4F7C-AA52-161909239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C928209-FA0D-403F-B525-84B65DEE8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8ABD515-40F5-4641-BC2C-44EC4E327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Очки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6D18A3D-75E6-4334-AB17-8A7D00C1E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/>
              <a:t>Очки – самый старый, привычный и распространенный метод коррекции зрения. У них есть свои положительные стороны. В некоторых случаях очки помогают подчеркнуть стиль, создать нужный образ (например, на экзамене), добавить облику серьезности и строгости. Но, конечно же, очки уместны далеко не в любой ситуации и подходят не ко всякой одежде. Многие чувствуют себя в очках неуверенно и дискомфортно. Некоторым очки мешают заниматься спортом и вести активный образ жизни. 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B946D0C-47F4-481E-BDE8-5587D67C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D34214E-F599-446B-872A-C7FFE3E44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546</Words>
  <Application>Microsoft Office PowerPoint</Application>
  <PresentationFormat>Широкоэкранный</PresentationFormat>
  <Paragraphs>38</Paragraphs>
  <Slides>14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Профилактика нарушения зрения</vt:lpstr>
      <vt:lpstr>Факторы влияющие на зрение</vt:lpstr>
      <vt:lpstr>Строение глаза</vt:lpstr>
      <vt:lpstr>Миопия</vt:lpstr>
      <vt:lpstr>Дальнозоркость</vt:lpstr>
      <vt:lpstr>Почему так важно заботиться о глазах и использовать очки или контактные линзы, если у вас плохое зрение? </vt:lpstr>
      <vt:lpstr>Каждый день проводите самостоятельную проверку ваших глаз, отвечая на простые вопросы:</vt:lpstr>
      <vt:lpstr>Поэтому, чем раньше мы начнем носить очки или линзы, тем быстрее поможем своим глазам и надолго сохраним их  здоровье. </vt:lpstr>
      <vt:lpstr>Очки</vt:lpstr>
      <vt:lpstr>Типы контактных линз  </vt:lpstr>
      <vt:lpstr>Правила ношения и подбора контактных линз</vt:lpstr>
      <vt:lpstr>Презентация PowerPoint</vt:lpstr>
      <vt:lpstr>Интерактивный тренажер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нарушения зрения</dc:title>
  <dc:creator>Бабикова Анастасия Сергеевна</dc:creator>
  <cp:lastModifiedBy>Бабикова Анастасия Сергеевна</cp:lastModifiedBy>
  <cp:revision>1</cp:revision>
  <dcterms:created xsi:type="dcterms:W3CDTF">2022-03-30T12:09:10Z</dcterms:created>
  <dcterms:modified xsi:type="dcterms:W3CDTF">2022-03-30T12:25:05Z</dcterms:modified>
</cp:coreProperties>
</file>