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24"/>
  </p:notesMasterIdLst>
  <p:sldIdLst>
    <p:sldId id="294" r:id="rId2"/>
    <p:sldId id="299" r:id="rId3"/>
    <p:sldId id="300" r:id="rId4"/>
    <p:sldId id="302" r:id="rId5"/>
    <p:sldId id="304" r:id="rId6"/>
    <p:sldId id="305" r:id="rId7"/>
    <p:sldId id="307" r:id="rId8"/>
    <p:sldId id="308" r:id="rId9"/>
    <p:sldId id="317" r:id="rId10"/>
    <p:sldId id="318" r:id="rId11"/>
    <p:sldId id="320" r:id="rId12"/>
    <p:sldId id="309" r:id="rId13"/>
    <p:sldId id="323" r:id="rId14"/>
    <p:sldId id="310" r:id="rId15"/>
    <p:sldId id="311" r:id="rId16"/>
    <p:sldId id="312" r:id="rId17"/>
    <p:sldId id="321" r:id="rId18"/>
    <p:sldId id="322" r:id="rId19"/>
    <p:sldId id="313" r:id="rId20"/>
    <p:sldId id="314" r:id="rId21"/>
    <p:sldId id="316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151" autoAdjust="0"/>
  </p:normalViewPr>
  <p:slideViewPr>
    <p:cSldViewPr snapToGrid="0">
      <p:cViewPr varScale="1">
        <p:scale>
          <a:sx n="70" d="100"/>
          <a:sy n="70" d="100"/>
        </p:scale>
        <p:origin x="-12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0B1D7-14D8-4166-B91B-9CC99B66F90C}" type="doc">
      <dgm:prSet loTypeId="urn:microsoft.com/office/officeart/2005/8/layout/radial3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1F8AE35-CB1D-4AF0-9CCC-C6A116FE1AF3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двигательная активность учащихся</a:t>
          </a:r>
        </a:p>
      </dgm:t>
    </dgm:pt>
    <dgm:pt modelId="{B5604FDA-E449-4B51-9AD2-F342A2AF57F0}" type="parTrans" cxnId="{4F15ACFF-8E2F-458F-8851-E05A11BEA8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9208586-8582-4564-A1A1-2EEF70D6292C}" type="sibTrans" cxnId="{4F15ACFF-8E2F-458F-8851-E05A11BEA8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13250E4-92FF-46B6-83F2-54AF38581770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гимнастика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до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учебных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занятий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4753420C-5D70-4E65-B0F7-50110BDAA886}" type="parTrans" cxnId="{E2214BEE-BA2D-4B9B-811F-F4F261E8D3E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AFC37AC-B406-4076-8F59-5DB1F61744F8}" type="sibTrans" cxnId="{E2214BEE-BA2D-4B9B-811F-F4F261E8D3E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965F3A9-1734-4ADA-8139-AC39970E57C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err="1">
              <a:latin typeface="Arial" pitchFamily="34" charset="0"/>
              <a:cs typeface="Arial" pitchFamily="34" charset="0"/>
            </a:rPr>
            <a:t>физминутки</a:t>
          </a:r>
          <a:endParaRPr lang="ru-RU" sz="1400" dirty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ru-RU" sz="1100" dirty="0">
              <a:latin typeface="Arial" pitchFamily="34" charset="0"/>
              <a:cs typeface="Arial" pitchFamily="34" charset="0"/>
            </a:rPr>
            <a:t>(упражнения</a:t>
          </a:r>
        </a:p>
        <a:p>
          <a:pPr>
            <a:lnSpc>
              <a:spcPct val="100000"/>
            </a:lnSpc>
          </a:pPr>
          <a:r>
            <a:rPr lang="ru-RU" sz="1100" dirty="0">
              <a:latin typeface="Arial" pitchFamily="34" charset="0"/>
              <a:cs typeface="Arial" pitchFamily="34" charset="0"/>
            </a:rPr>
            <a:t>для спины, </a:t>
          </a:r>
        </a:p>
        <a:p>
          <a:pPr>
            <a:lnSpc>
              <a:spcPct val="100000"/>
            </a:lnSpc>
          </a:pPr>
          <a:r>
            <a:rPr lang="ru-RU" sz="1100" dirty="0">
              <a:latin typeface="Arial" pitchFamily="34" charset="0"/>
              <a:cs typeface="Arial" pitchFamily="34" charset="0"/>
            </a:rPr>
            <a:t>рук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, глаз</a:t>
          </a:r>
          <a:r>
            <a:rPr lang="ru-RU" sz="1100" dirty="0">
              <a:latin typeface="Arial" pitchFamily="34" charset="0"/>
              <a:cs typeface="Arial" pitchFamily="34" charset="0"/>
            </a:rPr>
            <a:t>, </a:t>
          </a:r>
          <a:r>
            <a:rPr lang="ru-RU" sz="1100" dirty="0" err="1" smtClean="0">
              <a:latin typeface="Arial" pitchFamily="34" charset="0"/>
              <a:cs typeface="Arial" pitchFamily="34" charset="0"/>
            </a:rPr>
            <a:t>дыха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-</a:t>
          </a:r>
          <a:endParaRPr lang="ru-RU" sz="1100" dirty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ru-RU" sz="1100" dirty="0">
              <a:latin typeface="Arial" pitchFamily="34" charset="0"/>
              <a:cs typeface="Arial" pitchFamily="34" charset="0"/>
            </a:rPr>
            <a:t>тельная гимнастика</a:t>
          </a:r>
        </a:p>
      </dgm:t>
    </dgm:pt>
    <dgm:pt modelId="{3B5685D9-23FE-4E5A-BCF2-932132867732}" type="parTrans" cxnId="{FE2EA1A4-F2AB-4BA7-9624-F4E5D1B197E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C6CBCFF-20E2-4AC2-82F9-FB5B4664C472}" type="sibTrans" cxnId="{FE2EA1A4-F2AB-4BA7-9624-F4E5D1B197E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D51173A-2F3A-4D0F-A13B-68DA6F625A80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подвижные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игры</a:t>
          </a:r>
        </a:p>
      </dgm:t>
    </dgm:pt>
    <dgm:pt modelId="{AA30707A-6A24-43DD-89E9-F0ED20AB4708}" type="parTrans" cxnId="{43160687-A214-48BC-BA74-A4A4A9AE0B1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A20BAC5-F678-4227-8E57-7FACEF6B0FF9}" type="sibTrans" cxnId="{43160687-A214-48BC-BA74-A4A4A9AE0B1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69869FD-356D-46A0-B47A-105DAC398B7E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спортивные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игры,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соревнования</a:t>
          </a:r>
        </a:p>
      </dgm:t>
    </dgm:pt>
    <dgm:pt modelId="{02BEEFEF-6DB3-48E5-852E-3A872A31C483}" type="parTrans" cxnId="{2FFD38B2-72FA-456A-925A-134FE062C63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8AA01EB-4DF0-4019-B563-520FE721320C}" type="sibTrans" cxnId="{2FFD38B2-72FA-456A-925A-134FE062C63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48A02A3-D8AA-4C81-9FDE-15105D873B96}">
      <dgm:prSet phldrT="[Текст]" phldr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7DF7BC58-29EA-4CF5-A199-B68763459A11}" type="parTrans" cxnId="{7018A942-C924-4D34-883F-09775284A9C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46CE83E-48FF-49D1-8FDD-E7507E176527}" type="sibTrans" cxnId="{7018A942-C924-4D34-883F-09775284A9C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7F35B51E-C662-4C7D-9B4B-BDEC21036D66}">
      <dgm:prSet phldrT="[Текст]" phldr="1"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DCBD7B-731A-4D38-A638-8D2BD91AF945}" type="parTrans" cxnId="{9AAD25DE-C686-4504-B2AF-6219518FEB9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DBACC23-AC24-4DB0-8F14-A3054B9C9373}" type="sibTrans" cxnId="{9AAD25DE-C686-4504-B2AF-6219518FEB9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FD0EBAE-2459-4760-8F69-0362C1395FD6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дни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здоровья</a:t>
          </a:r>
        </a:p>
      </dgm:t>
    </dgm:pt>
    <dgm:pt modelId="{E390688B-9E09-4CCB-9526-B12892901517}" type="parTrans" cxnId="{DA0FD0C2-845D-4AF6-815D-8562EC22711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537BFE1-EF72-465A-8DE0-282B1462266D}" type="sibTrans" cxnId="{DA0FD0C2-845D-4AF6-815D-8562EC22711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87A27EE-4F71-4B04-8B7B-FE73C6DC582A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игровые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часы в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ГПД</a:t>
          </a:r>
        </a:p>
      </dgm:t>
    </dgm:pt>
    <dgm:pt modelId="{7ED2644B-FDFA-4CDF-963D-F609C9EBFB55}" type="parTrans" cxnId="{FC6F10AD-0C01-4B52-A359-74E291EA7E4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8B425E8-EEC0-498A-875E-71AEE51E6BDA}" type="sibTrans" cxnId="{FC6F10AD-0C01-4B52-A359-74E291EA7E4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CCCFDB37-2119-4184-A9D8-E2F32C041639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тематические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прогулки,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экскурсии</a:t>
          </a:r>
        </a:p>
      </dgm:t>
    </dgm:pt>
    <dgm:pt modelId="{80B548C1-1A26-445A-BDF8-36A8E8B996A3}" type="parTrans" cxnId="{700C3F67-B7F2-4C93-98AD-4A10CA5F299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91ABFE8-B926-40AF-9EED-2B36B7922D2C}" type="sibTrans" cxnId="{700C3F67-B7F2-4C93-98AD-4A10CA5F299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38DA253-6755-47C1-8557-02796B04154D}">
      <dgm:prSet phldrT="[Текст]"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игровые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формы</a:t>
          </a:r>
        </a:p>
        <a:p>
          <a:r>
            <a:rPr lang="ru-RU" sz="1400" dirty="0">
              <a:latin typeface="Arial" pitchFamily="34" charset="0"/>
              <a:cs typeface="Arial" pitchFamily="34" charset="0"/>
            </a:rPr>
            <a:t>перемен</a:t>
          </a:r>
        </a:p>
      </dgm:t>
    </dgm:pt>
    <dgm:pt modelId="{08FCAF23-88B0-4F12-B0D0-C8C18108643C}" type="parTrans" cxnId="{E6265887-1EFB-469C-B7FA-0C2D115E5FF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3610C77-72C8-40CA-8831-967713E3A982}" type="sibTrans" cxnId="{E6265887-1EFB-469C-B7FA-0C2D115E5FF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FC4179-7856-4EF1-B651-4FCC7EA7BB4D}" type="pres">
      <dgm:prSet presAssocID="{DF10B1D7-14D8-4166-B91B-9CC99B66F9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8E9F1-9C18-4759-BE41-D6B9B1627AB0}" type="pres">
      <dgm:prSet presAssocID="{DF10B1D7-14D8-4166-B91B-9CC99B66F90C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89B885FC-7E79-4AAE-974D-E0900C0311BD}" type="pres">
      <dgm:prSet presAssocID="{A1F8AE35-CB1D-4AF0-9CCC-C6A116FE1AF3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8B9A12FE-1026-4EEA-BD8C-1EA91A25CD2C}" type="pres">
      <dgm:prSet presAssocID="{313250E4-92FF-46B6-83F2-54AF38581770}" presName="node" presStyleLbl="vennNode1" presStyleIdx="1" presStyleCnt="9" custScaleX="120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05496-87C9-42C1-AC69-8848E4E796C2}" type="pres">
      <dgm:prSet presAssocID="{8965F3A9-1734-4ADA-8139-AC39970E57C3}" presName="node" presStyleLbl="vennNode1" presStyleIdx="2" presStyleCnt="9" custScaleX="11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6A42-071F-4102-8F07-4C79EFE0093F}" type="pres">
      <dgm:prSet presAssocID="{938DA253-6755-47C1-8557-02796B04154D}" presName="node" presStyleLbl="vennNode1" presStyleIdx="3" presStyleCnt="9" custScaleX="13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B5D74-7D8E-4101-90D4-DCD89ABB438F}" type="pres">
      <dgm:prSet presAssocID="{E87A27EE-4F71-4B04-8B7B-FE73C6DC582A}" presName="node" presStyleLbl="vennNode1" presStyleIdx="4" presStyleCnt="9" custScaleX="134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E17B8-7A24-4536-ABC6-202D47F2A94B}" type="pres">
      <dgm:prSet presAssocID="{CCCFDB37-2119-4184-A9D8-E2F32C041639}" presName="node" presStyleLbl="vennNode1" presStyleIdx="5" presStyleCnt="9" custScaleX="11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C67CE-FB55-4726-89C3-598E3D4C7BC2}" type="pres">
      <dgm:prSet presAssocID="{DFD0EBAE-2459-4760-8F69-0362C1395FD6}" presName="node" presStyleLbl="vennNode1" presStyleIdx="6" presStyleCnt="9" custScaleX="121763" custRadScaleRad="100838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1A1A1-5CD9-4B82-806A-F091C1A1160C}" type="pres">
      <dgm:prSet presAssocID="{AD51173A-2F3A-4D0F-A13B-68DA6F625A80}" presName="node" presStyleLbl="vennNode1" presStyleIdx="7" presStyleCnt="9" custScaleX="114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25CC-EB38-42B7-A32F-B7EAB4994F04}" type="pres">
      <dgm:prSet presAssocID="{F69869FD-356D-46A0-B47A-105DAC398B7E}" presName="node" presStyleLbl="vennNode1" presStyleIdx="8" presStyleCnt="9" custScaleX="130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8A942-C924-4D34-883F-09775284A9CA}" srcId="{DF10B1D7-14D8-4166-B91B-9CC99B66F90C}" destId="{F48A02A3-D8AA-4C81-9FDE-15105D873B96}" srcOrd="2" destOrd="0" parTransId="{7DF7BC58-29EA-4CF5-A199-B68763459A11}" sibTransId="{F46CE83E-48FF-49D1-8FDD-E7507E176527}"/>
    <dgm:cxn modelId="{E2214BEE-BA2D-4B9B-811F-F4F261E8D3E7}" srcId="{A1F8AE35-CB1D-4AF0-9CCC-C6A116FE1AF3}" destId="{313250E4-92FF-46B6-83F2-54AF38581770}" srcOrd="0" destOrd="0" parTransId="{4753420C-5D70-4E65-B0F7-50110BDAA886}" sibTransId="{EAFC37AC-B406-4076-8F59-5DB1F61744F8}"/>
    <dgm:cxn modelId="{F24E6D01-DA44-4D9B-B816-FB0307A37075}" type="presOf" srcId="{8965F3A9-1734-4ADA-8139-AC39970E57C3}" destId="{FF405496-87C9-42C1-AC69-8848E4E796C2}" srcOrd="0" destOrd="0" presId="urn:microsoft.com/office/officeart/2005/8/layout/radial3"/>
    <dgm:cxn modelId="{4F15ACFF-8E2F-458F-8851-E05A11BEA8CC}" srcId="{DF10B1D7-14D8-4166-B91B-9CC99B66F90C}" destId="{A1F8AE35-CB1D-4AF0-9CCC-C6A116FE1AF3}" srcOrd="0" destOrd="0" parTransId="{B5604FDA-E449-4B51-9AD2-F342A2AF57F0}" sibTransId="{19208586-8582-4564-A1A1-2EEF70D6292C}"/>
    <dgm:cxn modelId="{74EEC6A6-7849-4F3C-B819-693ED9241D4A}" type="presOf" srcId="{CCCFDB37-2119-4184-A9D8-E2F32C041639}" destId="{035E17B8-7A24-4536-ABC6-202D47F2A94B}" srcOrd="0" destOrd="0" presId="urn:microsoft.com/office/officeart/2005/8/layout/radial3"/>
    <dgm:cxn modelId="{79A74A4A-6DD5-452D-9536-F32D7D8FA513}" type="presOf" srcId="{A1F8AE35-CB1D-4AF0-9CCC-C6A116FE1AF3}" destId="{89B885FC-7E79-4AAE-974D-E0900C0311BD}" srcOrd="0" destOrd="0" presId="urn:microsoft.com/office/officeart/2005/8/layout/radial3"/>
    <dgm:cxn modelId="{2FFD38B2-72FA-456A-925A-134FE062C630}" srcId="{A1F8AE35-CB1D-4AF0-9CCC-C6A116FE1AF3}" destId="{F69869FD-356D-46A0-B47A-105DAC398B7E}" srcOrd="7" destOrd="0" parTransId="{02BEEFEF-6DB3-48E5-852E-3A872A31C483}" sibTransId="{18AA01EB-4DF0-4019-B563-520FE721320C}"/>
    <dgm:cxn modelId="{FE2EA1A4-F2AB-4BA7-9624-F4E5D1B197EE}" srcId="{A1F8AE35-CB1D-4AF0-9CCC-C6A116FE1AF3}" destId="{8965F3A9-1734-4ADA-8139-AC39970E57C3}" srcOrd="1" destOrd="0" parTransId="{3B5685D9-23FE-4E5A-BCF2-932132867732}" sibTransId="{1C6CBCFF-20E2-4AC2-82F9-FB5B4664C472}"/>
    <dgm:cxn modelId="{43160687-A214-48BC-BA74-A4A4A9AE0B18}" srcId="{A1F8AE35-CB1D-4AF0-9CCC-C6A116FE1AF3}" destId="{AD51173A-2F3A-4D0F-A13B-68DA6F625A80}" srcOrd="6" destOrd="0" parTransId="{AA30707A-6A24-43DD-89E9-F0ED20AB4708}" sibTransId="{8A20BAC5-F678-4227-8E57-7FACEF6B0FF9}"/>
    <dgm:cxn modelId="{1FEDA8DB-268B-46A8-9DE6-6C4956234DD0}" type="presOf" srcId="{DFD0EBAE-2459-4760-8F69-0362C1395FD6}" destId="{D38C67CE-FB55-4726-89C3-598E3D4C7BC2}" srcOrd="0" destOrd="0" presId="urn:microsoft.com/office/officeart/2005/8/layout/radial3"/>
    <dgm:cxn modelId="{BF718B04-BF8A-4721-A706-5C30A308748D}" type="presOf" srcId="{E87A27EE-4F71-4B04-8B7B-FE73C6DC582A}" destId="{A89B5D74-7D8E-4101-90D4-DCD89ABB438F}" srcOrd="0" destOrd="0" presId="urn:microsoft.com/office/officeart/2005/8/layout/radial3"/>
    <dgm:cxn modelId="{133BD7F4-774D-4089-B337-A194B04C80D1}" type="presOf" srcId="{F69869FD-356D-46A0-B47A-105DAC398B7E}" destId="{C37D25CC-EB38-42B7-A32F-B7EAB4994F04}" srcOrd="0" destOrd="0" presId="urn:microsoft.com/office/officeart/2005/8/layout/radial3"/>
    <dgm:cxn modelId="{DA0FD0C2-845D-4AF6-815D-8562EC227113}" srcId="{A1F8AE35-CB1D-4AF0-9CCC-C6A116FE1AF3}" destId="{DFD0EBAE-2459-4760-8F69-0362C1395FD6}" srcOrd="5" destOrd="0" parTransId="{E390688B-9E09-4CCB-9526-B12892901517}" sibTransId="{E537BFE1-EF72-465A-8DE0-282B1462266D}"/>
    <dgm:cxn modelId="{FC6F10AD-0C01-4B52-A359-74E291EA7E43}" srcId="{A1F8AE35-CB1D-4AF0-9CCC-C6A116FE1AF3}" destId="{E87A27EE-4F71-4B04-8B7B-FE73C6DC582A}" srcOrd="3" destOrd="0" parTransId="{7ED2644B-FDFA-4CDF-963D-F609C9EBFB55}" sibTransId="{B8B425E8-EEC0-498A-875E-71AEE51E6BDA}"/>
    <dgm:cxn modelId="{1EFE5FB0-E079-4A31-9B96-E7612F0783DE}" type="presOf" srcId="{AD51173A-2F3A-4D0F-A13B-68DA6F625A80}" destId="{89B1A1A1-5CD9-4B82-806A-F091C1A1160C}" srcOrd="0" destOrd="0" presId="urn:microsoft.com/office/officeart/2005/8/layout/radial3"/>
    <dgm:cxn modelId="{700C3F67-B7F2-4C93-98AD-4A10CA5F299C}" srcId="{A1F8AE35-CB1D-4AF0-9CCC-C6A116FE1AF3}" destId="{CCCFDB37-2119-4184-A9D8-E2F32C041639}" srcOrd="4" destOrd="0" parTransId="{80B548C1-1A26-445A-BDF8-36A8E8B996A3}" sibTransId="{391ABFE8-B926-40AF-9EED-2B36B7922D2C}"/>
    <dgm:cxn modelId="{601B0086-81D7-4762-AF73-F0F8C65BF3C2}" type="presOf" srcId="{313250E4-92FF-46B6-83F2-54AF38581770}" destId="{8B9A12FE-1026-4EEA-BD8C-1EA91A25CD2C}" srcOrd="0" destOrd="0" presId="urn:microsoft.com/office/officeart/2005/8/layout/radial3"/>
    <dgm:cxn modelId="{E6265887-1EFB-469C-B7FA-0C2D115E5FFE}" srcId="{A1F8AE35-CB1D-4AF0-9CCC-C6A116FE1AF3}" destId="{938DA253-6755-47C1-8557-02796B04154D}" srcOrd="2" destOrd="0" parTransId="{08FCAF23-88B0-4F12-B0D0-C8C18108643C}" sibTransId="{93610C77-72C8-40CA-8831-967713E3A982}"/>
    <dgm:cxn modelId="{52864652-FA34-4C45-8956-F215ED948B0E}" type="presOf" srcId="{938DA253-6755-47C1-8557-02796B04154D}" destId="{CF6D6A42-071F-4102-8F07-4C79EFE0093F}" srcOrd="0" destOrd="0" presId="urn:microsoft.com/office/officeart/2005/8/layout/radial3"/>
    <dgm:cxn modelId="{9AAD25DE-C686-4504-B2AF-6219518FEB90}" srcId="{DF10B1D7-14D8-4166-B91B-9CC99B66F90C}" destId="{7F35B51E-C662-4C7D-9B4B-BDEC21036D66}" srcOrd="1" destOrd="0" parTransId="{D0DCBD7B-731A-4D38-A638-8D2BD91AF945}" sibTransId="{BDBACC23-AC24-4DB0-8F14-A3054B9C9373}"/>
    <dgm:cxn modelId="{BA2995C7-6995-4F51-BCD9-6A3D16BFEB87}" type="presOf" srcId="{DF10B1D7-14D8-4166-B91B-9CC99B66F90C}" destId="{67FC4179-7856-4EF1-B651-4FCC7EA7BB4D}" srcOrd="0" destOrd="0" presId="urn:microsoft.com/office/officeart/2005/8/layout/radial3"/>
    <dgm:cxn modelId="{A5F2CA2A-12F7-4043-AE12-E2A102C5BDB5}" type="presParOf" srcId="{67FC4179-7856-4EF1-B651-4FCC7EA7BB4D}" destId="{69B8E9F1-9C18-4759-BE41-D6B9B1627AB0}" srcOrd="0" destOrd="0" presId="urn:microsoft.com/office/officeart/2005/8/layout/radial3"/>
    <dgm:cxn modelId="{D5B8E494-0E2E-4877-8690-4428512FF0DB}" type="presParOf" srcId="{69B8E9F1-9C18-4759-BE41-D6B9B1627AB0}" destId="{89B885FC-7E79-4AAE-974D-E0900C0311BD}" srcOrd="0" destOrd="0" presId="urn:microsoft.com/office/officeart/2005/8/layout/radial3"/>
    <dgm:cxn modelId="{3AE3D91A-A0ED-47B5-8E13-BF51D7706224}" type="presParOf" srcId="{69B8E9F1-9C18-4759-BE41-D6B9B1627AB0}" destId="{8B9A12FE-1026-4EEA-BD8C-1EA91A25CD2C}" srcOrd="1" destOrd="0" presId="urn:microsoft.com/office/officeart/2005/8/layout/radial3"/>
    <dgm:cxn modelId="{F8A855AA-DD4F-43FE-8C27-47193BD9823F}" type="presParOf" srcId="{69B8E9F1-9C18-4759-BE41-D6B9B1627AB0}" destId="{FF405496-87C9-42C1-AC69-8848E4E796C2}" srcOrd="2" destOrd="0" presId="urn:microsoft.com/office/officeart/2005/8/layout/radial3"/>
    <dgm:cxn modelId="{2A5B43F2-1A37-472B-BE0C-D272E8C42288}" type="presParOf" srcId="{69B8E9F1-9C18-4759-BE41-D6B9B1627AB0}" destId="{CF6D6A42-071F-4102-8F07-4C79EFE0093F}" srcOrd="3" destOrd="0" presId="urn:microsoft.com/office/officeart/2005/8/layout/radial3"/>
    <dgm:cxn modelId="{7DAA2C18-A9CC-4B13-AE2D-963449875CE8}" type="presParOf" srcId="{69B8E9F1-9C18-4759-BE41-D6B9B1627AB0}" destId="{A89B5D74-7D8E-4101-90D4-DCD89ABB438F}" srcOrd="4" destOrd="0" presId="urn:microsoft.com/office/officeart/2005/8/layout/radial3"/>
    <dgm:cxn modelId="{AC119B72-4568-4AB9-9465-BCD7DF96055D}" type="presParOf" srcId="{69B8E9F1-9C18-4759-BE41-D6B9B1627AB0}" destId="{035E17B8-7A24-4536-ABC6-202D47F2A94B}" srcOrd="5" destOrd="0" presId="urn:microsoft.com/office/officeart/2005/8/layout/radial3"/>
    <dgm:cxn modelId="{E8ACC977-D906-425E-816D-DA852EACFA81}" type="presParOf" srcId="{69B8E9F1-9C18-4759-BE41-D6B9B1627AB0}" destId="{D38C67CE-FB55-4726-89C3-598E3D4C7BC2}" srcOrd="6" destOrd="0" presId="urn:microsoft.com/office/officeart/2005/8/layout/radial3"/>
    <dgm:cxn modelId="{D3A347DD-4E79-4FB3-A47C-2CF2BE1AF9F7}" type="presParOf" srcId="{69B8E9F1-9C18-4759-BE41-D6B9B1627AB0}" destId="{89B1A1A1-5CD9-4B82-806A-F091C1A1160C}" srcOrd="7" destOrd="0" presId="urn:microsoft.com/office/officeart/2005/8/layout/radial3"/>
    <dgm:cxn modelId="{2D6143AF-A320-4CBB-AC28-5AE583BC2364}" type="presParOf" srcId="{69B8E9F1-9C18-4759-BE41-D6B9B1627AB0}" destId="{C37D25CC-EB38-42B7-A32F-B7EAB4994F04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885FC-7E79-4AAE-974D-E0900C0311BD}">
      <dsp:nvSpPr>
        <dsp:cNvPr id="0" name=""/>
        <dsp:cNvSpPr/>
      </dsp:nvSpPr>
      <dsp:spPr>
        <a:xfrm>
          <a:off x="2571775" y="1204441"/>
          <a:ext cx="3000537" cy="300053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двигательная активность учащихся</a:t>
          </a:r>
        </a:p>
      </dsp:txBody>
      <dsp:txXfrm>
        <a:off x="3011193" y="1643859"/>
        <a:ext cx="2121701" cy="2121701"/>
      </dsp:txXfrm>
    </dsp:sp>
    <dsp:sp modelId="{8B9A12FE-1026-4EEA-BD8C-1EA91A25CD2C}">
      <dsp:nvSpPr>
        <dsp:cNvPr id="0" name=""/>
        <dsp:cNvSpPr/>
      </dsp:nvSpPr>
      <dsp:spPr>
        <a:xfrm>
          <a:off x="3169670" y="535"/>
          <a:ext cx="1804748" cy="15002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гимнастика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учебных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занятий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433969" y="220244"/>
        <a:ext cx="1276150" cy="1060850"/>
      </dsp:txXfrm>
    </dsp:sp>
    <dsp:sp modelId="{FF405496-87C9-42C1-AC69-8848E4E796C2}">
      <dsp:nvSpPr>
        <dsp:cNvPr id="0" name=""/>
        <dsp:cNvSpPr/>
      </dsp:nvSpPr>
      <dsp:spPr>
        <a:xfrm>
          <a:off x="4626496" y="572860"/>
          <a:ext cx="1654526" cy="15002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latin typeface="Arial" pitchFamily="34" charset="0"/>
              <a:cs typeface="Arial" pitchFamily="34" charset="0"/>
            </a:rPr>
            <a:t>физминутки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itchFamily="34" charset="0"/>
              <a:cs typeface="Arial" pitchFamily="34" charset="0"/>
            </a:rPr>
            <a:t>(упражнения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itchFamily="34" charset="0"/>
              <a:cs typeface="Arial" pitchFamily="34" charset="0"/>
            </a:rPr>
            <a:t>для спины,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itchFamily="34" charset="0"/>
              <a:cs typeface="Arial" pitchFamily="34" charset="0"/>
            </a:rPr>
            <a:t>рук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, глаз</a:t>
          </a:r>
          <a:r>
            <a:rPr lang="ru-RU" sz="11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100" kern="1200" dirty="0" err="1" smtClean="0">
              <a:latin typeface="Arial" pitchFamily="34" charset="0"/>
              <a:cs typeface="Arial" pitchFamily="34" charset="0"/>
            </a:rPr>
            <a:t>дыха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-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itchFamily="34" charset="0"/>
              <a:cs typeface="Arial" pitchFamily="34" charset="0"/>
            </a:rPr>
            <a:t>тельная гимнастика</a:t>
          </a:r>
        </a:p>
      </dsp:txBody>
      <dsp:txXfrm>
        <a:off x="4868796" y="792569"/>
        <a:ext cx="1169926" cy="1060850"/>
      </dsp:txXfrm>
    </dsp:sp>
    <dsp:sp modelId="{CF6D6A42-071F-4102-8F07-4C79EFE0093F}">
      <dsp:nvSpPr>
        <dsp:cNvPr id="0" name=""/>
        <dsp:cNvSpPr/>
      </dsp:nvSpPr>
      <dsp:spPr>
        <a:xfrm>
          <a:off x="5027933" y="1954575"/>
          <a:ext cx="1996302" cy="15002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игровые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формы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перемен</a:t>
          </a:r>
        </a:p>
      </dsp:txBody>
      <dsp:txXfrm>
        <a:off x="5320285" y="2174284"/>
        <a:ext cx="1411598" cy="1060850"/>
      </dsp:txXfrm>
    </dsp:sp>
    <dsp:sp modelId="{A89B5D74-7D8E-4101-90D4-DCD89ABB438F}">
      <dsp:nvSpPr>
        <dsp:cNvPr id="0" name=""/>
        <dsp:cNvSpPr/>
      </dsp:nvSpPr>
      <dsp:spPr>
        <a:xfrm>
          <a:off x="4442548" y="3336290"/>
          <a:ext cx="2022422" cy="150026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игровые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часы 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ГПД</a:t>
          </a:r>
        </a:p>
      </dsp:txBody>
      <dsp:txXfrm>
        <a:off x="4738725" y="3555999"/>
        <a:ext cx="1430068" cy="1060850"/>
      </dsp:txXfrm>
    </dsp:sp>
    <dsp:sp modelId="{035E17B8-7A24-4536-ABC6-202D47F2A94B}">
      <dsp:nvSpPr>
        <dsp:cNvPr id="0" name=""/>
        <dsp:cNvSpPr/>
      </dsp:nvSpPr>
      <dsp:spPr>
        <a:xfrm>
          <a:off x="3218241" y="3908615"/>
          <a:ext cx="1707605" cy="15002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тематические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прогулки,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экскурсии</a:t>
          </a:r>
        </a:p>
      </dsp:txBody>
      <dsp:txXfrm>
        <a:off x="3468314" y="4128324"/>
        <a:ext cx="1207459" cy="1060850"/>
      </dsp:txXfrm>
    </dsp:sp>
    <dsp:sp modelId="{D38C67CE-FB55-4726-89C3-598E3D4C7BC2}">
      <dsp:nvSpPr>
        <dsp:cNvPr id="0" name=""/>
        <dsp:cNvSpPr/>
      </dsp:nvSpPr>
      <dsp:spPr>
        <a:xfrm>
          <a:off x="1777961" y="3360353"/>
          <a:ext cx="1826772" cy="15002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дни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здоровья</a:t>
          </a:r>
        </a:p>
      </dsp:txBody>
      <dsp:txXfrm>
        <a:off x="2045486" y="3580062"/>
        <a:ext cx="1291722" cy="1060850"/>
      </dsp:txXfrm>
    </dsp:sp>
    <dsp:sp modelId="{89B1A1A1-5CD9-4B82-806A-F091C1A1160C}">
      <dsp:nvSpPr>
        <dsp:cNvPr id="0" name=""/>
        <dsp:cNvSpPr/>
      </dsp:nvSpPr>
      <dsp:spPr>
        <a:xfrm>
          <a:off x="1262513" y="1954575"/>
          <a:ext cx="1710981" cy="15002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подвижные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игры</a:t>
          </a:r>
        </a:p>
      </dsp:txBody>
      <dsp:txXfrm>
        <a:off x="1513080" y="2174284"/>
        <a:ext cx="1209847" cy="1060850"/>
      </dsp:txXfrm>
    </dsp:sp>
    <dsp:sp modelId="{C37D25CC-EB38-42B7-A32F-B7EAB4994F04}">
      <dsp:nvSpPr>
        <dsp:cNvPr id="0" name=""/>
        <dsp:cNvSpPr/>
      </dsp:nvSpPr>
      <dsp:spPr>
        <a:xfrm>
          <a:off x="1713212" y="572860"/>
          <a:ext cx="1954235" cy="15002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спортивные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игры,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соревнования</a:t>
          </a:r>
        </a:p>
      </dsp:txBody>
      <dsp:txXfrm>
        <a:off x="1999403" y="792569"/>
        <a:ext cx="1381853" cy="106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BD499-CDE6-4267-AF67-C170372A491F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7C03-A5A6-460C-96E4-50EFA3FD5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следует использовать в одном помещении люминесцентные лампы и лампы накаливания для общего освещения.</a:t>
            </a:r>
          </a:p>
          <a:p>
            <a:r>
              <a:rPr lang="ru-RU" dirty="0" smtClean="0"/>
              <a:t>В учебных помещениях следует применять систему общего освещения. </a:t>
            </a:r>
          </a:p>
          <a:p>
            <a:r>
              <a:rPr lang="ru-RU" dirty="0" smtClean="0"/>
              <a:t> Необходимо проводить чистку осветительной арматуры светильников по мере загрязнения, но не реже 2 раз в год и своевременно заменять перегоревшие лампы.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7C03-A5A6-460C-96E4-50EFA3FD50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9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Уроки физкультуры проводятся согласно учебному расписанию – 2 раза в неделю. Динамический час не менее 3-х раз в неделю</a:t>
            </a:r>
          </a:p>
          <a:p>
            <a:r>
              <a:rPr lang="ru-RU" dirty="0" err="1" smtClean="0"/>
              <a:t>Уртенняя</a:t>
            </a:r>
            <a:r>
              <a:rPr lang="ru-RU" dirty="0" smtClean="0"/>
              <a:t> гимнастика дома – ежедневно.</a:t>
            </a:r>
          </a:p>
          <a:p>
            <a:r>
              <a:rPr lang="ru-RU" dirty="0" err="1" smtClean="0"/>
              <a:t>Физкультпаузы</a:t>
            </a:r>
            <a:r>
              <a:rPr lang="ru-RU" dirty="0" smtClean="0"/>
              <a:t> -3-5 раз в день. Самостоятельные тренировки 2-4 раза в неделю.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7C03-A5A6-460C-96E4-50EFA3FD50A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0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E731B89-4ADF-49C2-B862-60A65BFB9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11954"/>
      </p:ext>
    </p:extLst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53FE79-D864-49DF-8D21-8B99EE0536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73262"/>
      </p:ext>
    </p:extLst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40386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302C8B5-93A8-4AED-A61D-91501C295F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2751"/>
      </p:ext>
    </p:extLst>
  </p:cSld>
  <p:clrMapOvr>
    <a:masterClrMapping/>
  </p:clrMapOvr>
  <p:transition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511C1C-84C0-420C-BFFC-E0EC9AF062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17206"/>
      </p:ext>
    </p:extLst>
  </p:cSld>
  <p:clrMapOvr>
    <a:masterClrMapping/>
  </p:clrMapOvr>
  <p:transition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0386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BA1A101-0ADD-4274-A562-DE486625BD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4771"/>
      </p:ext>
    </p:extLst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D6305B-C42D-461E-BAD7-92E9CE819CBE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1AE20F-5EFE-45EB-AC0B-4647C2CE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150" y="1363664"/>
            <a:ext cx="9144000" cy="3262766"/>
          </a:xfrm>
          <a:effectLst>
            <a:outerShdw blurRad="50800" dist="12700" dir="5400000" sx="1000" sy="1000" algn="ctr" rotWithShape="0">
              <a:srgbClr val="000000">
                <a:alpha val="70000"/>
              </a:srgbClr>
            </a:outerShdw>
          </a:effectLst>
        </p:spPr>
        <p:txBody>
          <a:bodyPr anchor="t">
            <a:noAutofit/>
          </a:bodyPr>
          <a:lstStyle/>
          <a:p>
            <a:pPr algn="ctr"/>
            <a:r>
              <a:rPr lang="ru-RU" sz="2800" i="1" cap="none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2800" i="1" cap="none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Arial"/>
              </a:rPr>
              <a:t>Профилактика миопии в школах</a:t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600" i="1" cap="none" dirty="0" smtClean="0">
                <a:solidFill>
                  <a:schemeClr val="tx1"/>
                </a:solidFill>
                <a:effectLst/>
                <a:latin typeface="Arial"/>
              </a:rPr>
              <a:t>методические рекомендации для использования в работе педагогами общеобразовательных организаций</a:t>
            </a:r>
            <a:r>
              <a:rPr lang="ru-RU" sz="1600" cap="none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1600" cap="none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600" cap="none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1600" cap="none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400" i="1" cap="none" dirty="0">
                <a:solidFill>
                  <a:schemeClr val="tx1"/>
                </a:solidFill>
                <a:effectLst/>
                <a:latin typeface="Arial"/>
              </a:rPr>
              <a:t>ФГБУ «Национальный медицинский исследовательский </a:t>
            </a:r>
            <a:br>
              <a:rPr lang="ru-RU" sz="1400" i="1" cap="none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400" i="1" cap="none" dirty="0">
                <a:solidFill>
                  <a:schemeClr val="tx1"/>
                </a:solidFill>
                <a:effectLst/>
                <a:latin typeface="Arial"/>
              </a:rPr>
              <a:t>центр глазных болезней имени Гельмгольца»</a:t>
            </a:r>
            <a:br>
              <a:rPr lang="ru-RU" sz="1400" i="1" cap="none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400" i="1" cap="none" dirty="0">
                <a:solidFill>
                  <a:schemeClr val="tx1"/>
                </a:solidFill>
                <a:effectLst/>
                <a:latin typeface="Arial"/>
              </a:rPr>
              <a:t> Министерства здравоохранения Российской </a:t>
            </a:r>
            <a:r>
              <a:rPr lang="ru-RU" sz="1400" i="1" cap="none" dirty="0" smtClean="0">
                <a:solidFill>
                  <a:schemeClr val="tx1"/>
                </a:solidFill>
                <a:effectLst/>
                <a:latin typeface="Arial"/>
              </a:rPr>
              <a:t>Федерации</a:t>
            </a:r>
            <a:br>
              <a:rPr lang="ru-RU" sz="1400" i="1" cap="none" dirty="0" smtClean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1400" i="1" cap="none" dirty="0" smtClean="0">
                <a:solidFill>
                  <a:schemeClr val="tx1"/>
                </a:solidFill>
                <a:effectLst/>
                <a:latin typeface="Arial"/>
              </a:rPr>
              <a:t>2019год</a:t>
            </a:r>
            <a:endParaRPr lang="ru-RU" sz="1400" cap="non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3050" y="171450"/>
            <a:ext cx="11771313" cy="1397000"/>
            <a:chOff x="273050" y="171450"/>
            <a:chExt cx="11771313" cy="13970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309688" y="298450"/>
              <a:ext cx="9312275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defTabSz="4572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defTabSz="457200"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defTabSz="457200"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defTabSz="457200"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defTabSz="457200"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800"/>
                <a:t>МИНИСТЕРСТВО ЗДРАВООХРАНЕНИЯ СВЕРДЛОВСКОЙ ОБЛАСТИ</a:t>
              </a:r>
            </a:p>
            <a:p>
              <a:pPr algn="ctr" eaLnBrk="1" hangingPunct="1"/>
              <a:r>
                <a:rPr lang="ru-RU" altLang="ru-RU" sz="1800"/>
                <a:t>ГПБОУ «СВЕРДЛОВСКИЙ ОБЛАСТНОЙ МЕДИЦИНСКИЙ КОЛЛЕДЖ»</a:t>
              </a:r>
            </a:p>
            <a:p>
              <a:pPr algn="ctr" eaLnBrk="1" hangingPunct="1"/>
              <a:r>
                <a:rPr lang="ru-RU" altLang="ru-RU" sz="1800" b="1"/>
                <a:t>ЦЕНТР ОХРАНЫ ЗДОРОВЬЯ ДЕТЕЙ И ПОДРОСТКОВ СВЕРДЛОВСКОЙ ОБЛАСТИ</a:t>
              </a:r>
            </a:p>
          </p:txBody>
        </p:sp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171450"/>
              <a:ext cx="925513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2150" y="171450"/>
              <a:ext cx="1192213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293428" y="5649686"/>
            <a:ext cx="460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Врач-педиатр Вольхина Инна Викторовна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Татарева</a:t>
            </a:r>
            <a:r>
              <a:rPr lang="ru-RU" dirty="0" smtClean="0"/>
              <a:t> Светлана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142" y="1687287"/>
            <a:ext cx="11723915" cy="4114800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ФМ для улучшения мозгового кровообращения: 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ФМ для снятия утомления с плечевого пояса и рук: 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ФМ для снятия утомления с туловища: 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ФМ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общего воздействия комплектуются из упражнений для разных групп мышц с учетом их напряжения в процессе деятельности. 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Комплекс упражнений ФМ для обучающихся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ступени образования на уроках с элементами письма: 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 Упражнения для улучшения мозгового кровообращения.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 Упражнения для снятия утомления с мелких мышц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кисти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 Упражнение для снятия утомления с мышц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туловища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 Упражнение для мобилизации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внимания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0427" y="119742"/>
            <a:ext cx="10675257" cy="1447801"/>
          </a:xfrm>
        </p:spPr>
        <p:txBody>
          <a:bodyPr>
            <a:normAutofit/>
          </a:bodyPr>
          <a:lstStyle/>
          <a:p>
            <a:pPr indent="0" algn="r">
              <a:spcAft>
                <a:spcPts val="0"/>
              </a:spcAft>
              <a:buNone/>
            </a:pPr>
            <a:r>
              <a:rPr lang="ru-RU" sz="2400" dirty="0">
                <a:latin typeface="Times New Roman"/>
              </a:rPr>
              <a:t>Приложение 4</a:t>
            </a:r>
            <a:endParaRPr lang="ru-RU" sz="2400" b="1" i="1" dirty="0">
              <a:latin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 СанПиН 2.4.2.2821 -10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Рекомендуемый 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комплекс упражнений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физкультурных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минуток (ФМ) </a:t>
            </a:r>
            <a:endParaRPr lang="ru-RU" sz="2400" dirty="0">
              <a:latin typeface="Courier"/>
              <a:ea typeface="Times New Roman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3867542"/>
      </p:ext>
    </p:extLst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724" y="141515"/>
            <a:ext cx="1102239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cap="none" dirty="0" smtClean="0">
                <a:solidFill>
                  <a:schemeClr val="tx1"/>
                </a:solidFill>
                <a:effectLst/>
              </a:rPr>
              <a:t>Симптомы зрительного </a:t>
            </a:r>
            <a:r>
              <a:rPr lang="ru-RU" sz="3800" cap="none" dirty="0" smtClean="0">
                <a:solidFill>
                  <a:schemeClr val="tx1"/>
                </a:solidFill>
                <a:effectLst/>
              </a:rPr>
              <a:t>утомления</a:t>
            </a:r>
            <a:endParaRPr lang="ru-RU" sz="3800"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29" y="1169536"/>
            <a:ext cx="7358092" cy="21506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общая усталость;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головные боли;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снижение внимания;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падение работоспособности, </a:t>
            </a:r>
            <a:r>
              <a:rPr lang="ru-RU" sz="2800" dirty="0" smtClean="0"/>
              <a:t>отвлекаемость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21" y="1169535"/>
            <a:ext cx="4177363" cy="279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461657"/>
            <a:ext cx="5225143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15493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3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1052513"/>
          </a:xfrm>
        </p:spPr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  <a:effectLst/>
              </a:rPr>
              <a:t>Упражнения </a:t>
            </a:r>
            <a:r>
              <a:rPr lang="ru-RU" cap="none" dirty="0">
                <a:solidFill>
                  <a:schemeClr val="tx1"/>
                </a:solidFill>
                <a:effectLst/>
              </a:rPr>
              <a:t>для глаз.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81076"/>
            <a:ext cx="10972800" cy="1577067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Различные движения глаз, способствующие улучшению кровообращения сосудов глаза и укреплению глазодвигательных мышц. Необходимо проводить каждые пол часа напряженной работы зрительного анализатора.</a:t>
            </a:r>
          </a:p>
        </p:txBody>
      </p:sp>
      <p:pic>
        <p:nvPicPr>
          <p:cNvPr id="34825" name="Picture 9" descr="vizio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27" y="2866535"/>
            <a:ext cx="11536697" cy="3531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15356"/>
      </p:ext>
    </p:extLst>
  </p:cSld>
  <p:clrMapOvr>
    <a:masterClrMapping/>
  </p:clrMapOvr>
  <p:transition advTm="20312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981075"/>
          </a:xfrm>
        </p:spPr>
        <p:txBody>
          <a:bodyPr/>
          <a:lstStyle/>
          <a:p>
            <a:pPr algn="ctr"/>
            <a:r>
              <a:rPr lang="ru-RU" cap="none" dirty="0" err="1">
                <a:solidFill>
                  <a:schemeClr val="tx1"/>
                </a:solidFill>
                <a:effectLst/>
              </a:rPr>
              <a:t>Пальминг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32561" y="981076"/>
            <a:ext cx="5654723" cy="57336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Наши ладони - превосходный инструмент для защиты глаз. Если соединить пальцы рук в центре лба, то ладони плотно закроят глаза, что позволит глазам быстрее отдохнуть и восстановить кровообращение. Двухминутный </a:t>
            </a:r>
            <a:r>
              <a:rPr lang="ru-RU" sz="2400" dirty="0" err="1">
                <a:solidFill>
                  <a:schemeClr val="tx1"/>
                </a:solidFill>
              </a:rPr>
              <a:t>пальминг</a:t>
            </a:r>
            <a:r>
              <a:rPr lang="ru-RU" sz="2400" dirty="0">
                <a:solidFill>
                  <a:schemeClr val="tx1"/>
                </a:solidFill>
              </a:rPr>
              <a:t> настолько улучшает зрение, что кажется, что появился новый источник света.</a:t>
            </a:r>
          </a:p>
        </p:txBody>
      </p:sp>
      <p:pic>
        <p:nvPicPr>
          <p:cNvPr id="48135" name="Picture 7" descr="post-22-122228151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4" y="908051"/>
            <a:ext cx="5506523" cy="3293387"/>
          </a:xfrm>
          <a:noFill/>
          <a:ln/>
          <a:effectLst>
            <a:outerShdw dist="35921" dir="2700000" algn="ctr" rotWithShape="0">
              <a:srgbClr val="808080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gimмм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4467226"/>
            <a:ext cx="5438285" cy="21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40" y="4540042"/>
            <a:ext cx="3078162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87368"/>
      </p:ext>
    </p:extLst>
  </p:cSld>
  <p:clrMapOvr>
    <a:masterClrMapping/>
  </p:clrMapOvr>
  <p:transition advTm="1536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57_18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9295" y="2296886"/>
            <a:ext cx="6156762" cy="4027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384300"/>
          </a:xfrm>
        </p:spPr>
        <p:txBody>
          <a:bodyPr/>
          <a:lstStyle/>
          <a:p>
            <a:r>
              <a:rPr lang="ru-RU" sz="4000" cap="none" dirty="0" smtClean="0">
                <a:solidFill>
                  <a:schemeClr val="tx1"/>
                </a:solidFill>
                <a:effectLst/>
              </a:rPr>
              <a:t>Правильное </a:t>
            </a:r>
            <a:r>
              <a:rPr lang="ru-RU" sz="4000" cap="none" dirty="0">
                <a:solidFill>
                  <a:schemeClr val="tx1"/>
                </a:solidFill>
                <a:effectLst/>
              </a:rPr>
              <a:t>положение при чтении.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1773238"/>
            <a:ext cx="54229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Оптимальное расстояние от книги до глаза 30-40 см.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для детей 12-14 лет необходимо делать перерывы каждые 45 минут чтения по 15 минут. Взрослым отрываться от чтения - каждый час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494188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474148"/>
      </p:ext>
    </p:extLst>
  </p:cSld>
  <p:clrMapOvr>
    <a:masterClrMapping/>
  </p:clrMapOvr>
  <p:transition advTm="11703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book_read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2370" y="4201888"/>
            <a:ext cx="3540469" cy="2492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98799" y="1012371"/>
            <a:ext cx="6192457" cy="452845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тренировки аккомодации следует переводить взгляд от книги на отдаленные предметы.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Читать желательно при дневном освещении или достаточно ярком искусственном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39944" name="Picture 8" descr="1988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359229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22522"/>
      </p:ext>
    </p:extLst>
  </p:cSld>
  <p:clrMapOvr>
    <a:masterClrMapping/>
  </p:clrMapOvr>
  <p:transition advTm="16015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 descr="48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4160385"/>
            <a:ext cx="3820886" cy="25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s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790121"/>
            <a:ext cx="3958219" cy="27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10014" y="1157061"/>
            <a:ext cx="7681986" cy="3251653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Размещать </a:t>
            </a:r>
            <a:r>
              <a:rPr lang="ru-RU" sz="2600" dirty="0"/>
              <a:t>монитор чуть выше уровня глаз, что снижает нагрузку на мышцы, окружающие глаз, т.к. в таком положении они наименее напряжены.</a:t>
            </a:r>
          </a:p>
          <a:p>
            <a:pPr marL="0" indent="0">
              <a:buNone/>
            </a:pPr>
            <a:r>
              <a:rPr lang="ru-RU" sz="2600" dirty="0"/>
              <a:t>Вечернее освещение кабинета - голубых оттенков; по яркости примерно как у дисплея.</a:t>
            </a:r>
          </a:p>
          <a:p>
            <a:pPr marL="0" indent="0">
              <a:buNone/>
            </a:pPr>
            <a:r>
              <a:rPr lang="ru-RU" sz="2600" dirty="0"/>
              <a:t>Через каждые 30-45 минут проводить зарядку для глаз.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none" dirty="0">
                <a:solidFill>
                  <a:schemeClr val="tx1"/>
                </a:solidFill>
                <a:effectLst/>
              </a:rPr>
              <a:t>Телевизоры и мониторы</a:t>
            </a:r>
          </a:p>
        </p:txBody>
      </p:sp>
    </p:spTree>
    <p:extLst>
      <p:ext uri="{BB962C8B-B14F-4D97-AF65-F5344CB8AC3E}">
        <p14:creationId xmlns:p14="http://schemas.microsoft.com/office/powerpoint/2010/main" val="2486687804"/>
      </p:ext>
    </p:extLst>
  </p:cSld>
  <p:clrMapOvr>
    <a:masterClrMapping/>
  </p:clrMapOvr>
  <p:transition advTm="15984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95534"/>
            <a:ext cx="10972800" cy="638222"/>
          </a:xfrm>
        </p:spPr>
        <p:txBody>
          <a:bodyPr anchor="t">
            <a:normAutofit fontScale="90000"/>
          </a:bodyPr>
          <a:lstStyle/>
          <a:p>
            <a:r>
              <a:rPr lang="ru-RU" cap="none" dirty="0">
                <a:solidFill>
                  <a:schemeClr val="tx1"/>
                </a:solidFill>
                <a:effectLst/>
              </a:rPr>
              <a:t>О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свещенность 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2996" y="995148"/>
            <a:ext cx="11468670" cy="4559491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учебных помещениях система общего освещения обеспечивается потолочными светильниками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Спектр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цветоизлучения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ламп: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белый,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теплобелый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естественно-белый.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Уровни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освещенности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в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учебных кабинетах, аудиториях,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лабораториях: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на рабочих столах – 300-500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кабинетах технического черчения и рисования - 500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кабинетах информатики на столах - 300 - 500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на классной доске 300-500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актовых и спортивных залах (на полу) - 200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 рекреациях (на полу) - 150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лк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Классная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доска, не обладающая собственным свечением, оборудуется местным освещением -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софитами </a:t>
            </a:r>
          </a:p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555" y="5395695"/>
            <a:ext cx="7424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 Светильники  располагаются параллельно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светонесущей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стене на расстоянии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1,2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 от наружной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стены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1,5 м от внутренней.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549146"/>
            <a:ext cx="37433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6862"/>
      </p:ext>
    </p:extLst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870"/>
            <a:ext cx="10972800" cy="891540"/>
          </a:xfrm>
        </p:spPr>
        <p:txBody>
          <a:bodyPr anchor="t"/>
          <a:lstStyle/>
          <a:p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Реализация двигательного режима</a:t>
            </a:r>
            <a:endParaRPr lang="ru-RU" sz="3200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3093531"/>
              </p:ext>
            </p:extLst>
          </p:nvPr>
        </p:nvGraphicFramePr>
        <p:xfrm>
          <a:off x="1691640" y="1048530"/>
          <a:ext cx="8286750" cy="540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35" y="1052513"/>
            <a:ext cx="2384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6057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52513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40" y="323469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" y="2877821"/>
            <a:ext cx="2239944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4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0972800" cy="836613"/>
          </a:xfrm>
        </p:spPr>
        <p:txBody>
          <a:bodyPr/>
          <a:lstStyle/>
          <a:p>
            <a:pPr algn="ctr"/>
            <a:r>
              <a:rPr lang="ru-RU" sz="4800" cap="none" dirty="0">
                <a:solidFill>
                  <a:schemeClr val="tx1"/>
                </a:solidFill>
                <a:effectLst/>
              </a:rPr>
              <a:t>Зрение и спорт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3626" y="999335"/>
            <a:ext cx="8269873" cy="3408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Близоруким людям, а особенно детям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необходимо </a:t>
            </a:r>
            <a:r>
              <a:rPr lang="ru-RU" sz="3600" dirty="0">
                <a:solidFill>
                  <a:schemeClr val="tx1"/>
                </a:solidFill>
              </a:rPr>
              <a:t>учитывать показания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и </a:t>
            </a:r>
            <a:r>
              <a:rPr lang="ru-RU" sz="3600" dirty="0">
                <a:solidFill>
                  <a:schemeClr val="tx1"/>
                </a:solidFill>
              </a:rPr>
              <a:t>противопоказания при занятиях спортом,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т.к</a:t>
            </a:r>
            <a:r>
              <a:rPr lang="ru-RU" sz="3600" dirty="0">
                <a:solidFill>
                  <a:schemeClr val="tx1"/>
                </a:solidFill>
              </a:rPr>
              <a:t>. спорт может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сильно навредить,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особенно </a:t>
            </a:r>
            <a:r>
              <a:rPr lang="ru-RU" sz="3600" dirty="0">
                <a:solidFill>
                  <a:schemeClr val="tx1"/>
                </a:solidFill>
              </a:rPr>
              <a:t>при огромных нагрузках.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64" y="660425"/>
            <a:ext cx="3129853" cy="20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4004231"/>
            <a:ext cx="3873642" cy="258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2" y="4777018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15" y="3095428"/>
            <a:ext cx="3359817" cy="181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31390"/>
      </p:ext>
    </p:extLst>
  </p:cSld>
  <p:clrMapOvr>
    <a:masterClrMapping/>
  </p:clrMapOvr>
  <p:transition advTm="15703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7107" y="119742"/>
            <a:ext cx="12038693" cy="928007"/>
            <a:chOff x="77107" y="0"/>
            <a:chExt cx="12038693" cy="1047750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7" y="0"/>
              <a:ext cx="69413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0" y="0"/>
              <a:ext cx="8763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992086" y="298450"/>
            <a:ext cx="8229600" cy="74929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Близорукость (</a:t>
            </a:r>
            <a:r>
              <a:rPr lang="en-US" cap="none" dirty="0" smtClean="0">
                <a:solidFill>
                  <a:schemeClr val="tx1"/>
                </a:solidFill>
                <a:effectLst/>
              </a:rPr>
              <a:t>myopia)</a:t>
            </a:r>
            <a:r>
              <a:rPr lang="ru-RU" cap="none" dirty="0" smtClean="0">
                <a:solidFill>
                  <a:schemeClr val="tx1"/>
                </a:solidFill>
                <a:effectLst/>
              </a:rPr>
              <a:t>-</a:t>
            </a:r>
            <a:endParaRPr lang="ru-RU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10" descr="blizoruko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0" y="1179513"/>
            <a:ext cx="4465638" cy="2401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Grp="1" noChangeArrowheads="1"/>
          </p:cNvSpPr>
          <p:nvPr>
            <p:ph idx="1"/>
          </p:nvPr>
        </p:nvSpPr>
        <p:spPr>
          <a:xfrm>
            <a:off x="771242" y="4147457"/>
            <a:ext cx="11117262" cy="157842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dirty="0"/>
              <a:t>  дефект оптики глаза, при котором главный фокус не доходит до центральной зоны сетчатки, и вследствие этого изображение становится нечетким.</a:t>
            </a:r>
          </a:p>
        </p:txBody>
      </p:sp>
    </p:spTree>
    <p:extLst>
      <p:ext uri="{BB962C8B-B14F-4D97-AF65-F5344CB8AC3E}">
        <p14:creationId xmlns:p14="http://schemas.microsoft.com/office/powerpoint/2010/main" val="107654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retouched-apple-glasse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133" y="1432779"/>
            <a:ext cx="5113867" cy="479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92101"/>
            <a:ext cx="10972800" cy="760413"/>
          </a:xfrm>
        </p:spPr>
        <p:txBody>
          <a:bodyPr/>
          <a:lstStyle/>
          <a:p>
            <a:pPr algn="ctr"/>
            <a:r>
              <a:rPr lang="ru-RU" sz="4000" cap="none" dirty="0">
                <a:solidFill>
                  <a:schemeClr val="tx1"/>
                </a:solidFill>
                <a:effectLst/>
              </a:rPr>
              <a:t>Питание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125538"/>
            <a:ext cx="6582769" cy="53276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1"/>
                </a:solidFill>
              </a:rPr>
              <a:t>Полноценное питание, насыщенное белками, микроэлементами и витаминами имеет огромное значение в функционировании зрительного анализатора.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1"/>
                </a:solidFill>
              </a:rPr>
              <a:t>Особо важно поступление в организм витамина А и его провитамина каротина. Содержащихся в печени, желтках яиц, сливках молока.</a:t>
            </a:r>
          </a:p>
        </p:txBody>
      </p:sp>
    </p:spTree>
    <p:extLst>
      <p:ext uri="{BB962C8B-B14F-4D97-AF65-F5344CB8AC3E}">
        <p14:creationId xmlns:p14="http://schemas.microsoft.com/office/powerpoint/2010/main" val="3068979315"/>
      </p:ext>
    </p:extLst>
  </p:cSld>
  <p:clrMapOvr>
    <a:masterClrMapping/>
  </p:clrMapOvr>
  <p:transition advTm="15219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14149" y="1310185"/>
            <a:ext cx="11177517" cy="155584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век </a:t>
            </a:r>
            <a:r>
              <a:rPr lang="ru-RU" sz="2800" dirty="0"/>
              <a:t>информационных технологий, когда зрительный анализатор подвергается массивной атаке со стороны окружающей среды </a:t>
            </a:r>
            <a:r>
              <a:rPr lang="ru-RU" sz="2800" dirty="0" smtClean="0"/>
              <a:t>очень </a:t>
            </a:r>
            <a:r>
              <a:rPr lang="ru-RU" sz="2800" dirty="0"/>
              <a:t>важно уделять внимание здоровью зрения.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60" y="2219467"/>
            <a:ext cx="3893775" cy="218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3" y="4105133"/>
            <a:ext cx="3608218" cy="22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14" y="4561859"/>
            <a:ext cx="3611986" cy="20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83" y="2991892"/>
            <a:ext cx="3867150" cy="25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47630"/>
      </p:ext>
    </p:extLst>
  </p:cSld>
  <p:clrMapOvr>
    <a:masterClrMapping/>
  </p:clrMapOvr>
  <p:transition advTm="15672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7806">
            <a:off x="668746" y="4031919"/>
            <a:ext cx="5602514" cy="1143000"/>
          </a:xfrm>
        </p:spPr>
        <p:txBody>
          <a:bodyPr anchor="t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srgbClr val="C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sz="3200" b="1" dirty="0">
              <a:solidFill>
                <a:srgbClr val="C00000"/>
              </a:solidFill>
              <a:effectLst>
                <a:outerShdw blurRad="50800" dist="38100" dir="5400000" algn="t" rotWithShape="0">
                  <a:srgbClr val="C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Ð°ÑÑÐ¸Ð½ÐºÐ¸ Ð¾ÑÐ²ÐµÑÐµÐ½Ð½Ð¾ÑÑÑ Ð² ÑÐºÐ¾Ð»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ºÐ°ÑÑÐ¸Ð½ÐºÐ¸ Ð¾ÑÐ²ÐµÑÐµÐ½Ð½Ð¾ÑÑÑ Ð² ÑÐºÐ¾Ð»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ºÐ°ÑÑÐ¸Ð½ÐºÐ¸ Ð¾ÑÐ²ÐµÑÐµÐ½Ð½Ð¾ÑÑÑ Ð² ÑÐºÐ¾Ð»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ÐÐ°ÑÑÐ¸Ð½ÐºÐ¸ Ð¿Ð¾ Ð·Ð°Ð¿ÑÐ¾ÑÑ ÐºÐ°ÑÑÐ¸Ð½ÐºÐ¸ Ð¿ÑÐ¾Ð²ÐµÑÐºÐ° Ð·ÑÐµÐ½Ð¸Ñ Ð² ÑÐºÐ¾Ð»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55" y="3755898"/>
            <a:ext cx="5570240" cy="28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ºÐ°ÑÑÐ¸Ð½ÐºÐ¸ Ð¿ÑÐ¾Ð²ÐµÑÐºÐ° Ð·ÑÐµÐ½Ð¸Ñ Ð² ÑÐºÐ¾Ð»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50" y="340730"/>
            <a:ext cx="9605411" cy="32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7829" y="193221"/>
            <a:ext cx="5384800" cy="819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статистике близорукостью страдает каждый третий житель планеты</a:t>
            </a:r>
          </a:p>
        </p:txBody>
      </p:sp>
      <p:pic>
        <p:nvPicPr>
          <p:cNvPr id="17415" name="Picture 7" descr="36_zrenie_01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9174" y="243797"/>
            <a:ext cx="3951769" cy="30981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 descr="30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29" y="1494067"/>
            <a:ext cx="3984171" cy="29512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773057" y="3551389"/>
            <a:ext cx="4590143" cy="13213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последние десятилетие наблюдается тенденция к «омоложению» этой болезни.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zir.clinic/wp-content/uploads/2018/08/zabolevanija-glaz-u-detej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9" y="4541534"/>
            <a:ext cx="3528162" cy="21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530" y="5227020"/>
            <a:ext cx="798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школа—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это существенная нагрузка на глаза 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ребенка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66147"/>
      </p:ext>
    </p:extLst>
  </p:cSld>
  <p:clrMapOvr>
    <a:masterClrMapping/>
  </p:clrMapOvr>
  <p:transition advTm="15515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cap="none" dirty="0">
                <a:solidFill>
                  <a:schemeClr val="tx1"/>
                </a:solidFill>
                <a:effectLst/>
              </a:rPr>
              <a:t>В зависимости от степени снижения остроты зрения различают: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46515" y="1731057"/>
            <a:ext cx="6999514" cy="1970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слабую </a:t>
            </a:r>
            <a:r>
              <a:rPr lang="ru-RU" sz="2800" dirty="0"/>
              <a:t>миопию - до 3 диоптрий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среднюю миопию - до 6 диоптрий 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сильную миопию - выше 6 диоптрий</a:t>
            </a:r>
          </a:p>
        </p:txBody>
      </p:sp>
      <p:pic>
        <p:nvPicPr>
          <p:cNvPr id="21513" name="Picture 9" descr="45342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885" y="3615193"/>
            <a:ext cx="8928100" cy="286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30975"/>
      </p:ext>
    </p:extLst>
  </p:cSld>
  <p:clrMapOvr>
    <a:masterClrMapping/>
  </p:clrMapOvr>
  <p:transition advTm="15063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740400" y="1340985"/>
            <a:ext cx="6223000" cy="3677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Диагностировать близорукость, можно уже в детстве, при ее наличии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Чаще она обнаруживается у детей в 7-12 лет.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подростковом периоде, близорукость, выраженная в детстве, как правило, усиливается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К 18-20 годам зрение обычно стабилизируется.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Однако </a:t>
            </a:r>
            <a:r>
              <a:rPr lang="ru-RU" sz="2600" dirty="0"/>
              <a:t>близорукость может прогрессировать.</a:t>
            </a:r>
          </a:p>
        </p:txBody>
      </p:sp>
      <p:pic>
        <p:nvPicPr>
          <p:cNvPr id="23560" name="Picture 8" descr="efbfbdefbfbdefbfbdefbfbd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5" y="188915"/>
            <a:ext cx="4702930" cy="26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 descr="zrenппппппппппi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4" y="3429002"/>
            <a:ext cx="4670273" cy="26621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16569"/>
      </p:ext>
    </p:extLst>
  </p:cSld>
  <p:clrMapOvr>
    <a:masterClrMapping/>
  </p:clrMapOvr>
  <p:transition advTm="15750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069" y="0"/>
            <a:ext cx="11260667" cy="1197429"/>
          </a:xfrm>
        </p:spPr>
        <p:txBody>
          <a:bodyPr/>
          <a:lstStyle/>
          <a:p>
            <a:r>
              <a:rPr lang="ru-RU" sz="4000" cap="none" dirty="0">
                <a:solidFill>
                  <a:schemeClr val="tx1"/>
                </a:solidFill>
                <a:effectLst/>
              </a:rPr>
              <a:t>Способы коррекции близорукости: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3915" y="1524000"/>
            <a:ext cx="7641771" cy="1981200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/>
              <a:t>Оптические очки</a:t>
            </a:r>
            <a:r>
              <a:rPr lang="ru-RU" sz="2800" dirty="0"/>
              <a:t>, подобранные офтальмологом,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 </a:t>
            </a:r>
            <a:r>
              <a:rPr lang="ru-RU" sz="2800" dirty="0"/>
              <a:t>учётом степени близорукости</a:t>
            </a:r>
          </a:p>
        </p:txBody>
      </p:sp>
      <p:pic>
        <p:nvPicPr>
          <p:cNvPr id="25609" name="Picture 9" descr="280233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7106" y="1270000"/>
            <a:ext cx="4447822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7351" y="4114800"/>
            <a:ext cx="5486400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u="sng" dirty="0" smtClean="0"/>
              <a:t>Контактные линзы</a:t>
            </a:r>
            <a:r>
              <a:rPr lang="ru-RU" sz="2800" dirty="0" smtClean="0"/>
              <a:t>,  </a:t>
            </a:r>
          </a:p>
          <a:p>
            <a:pPr marL="0" indent="0">
              <a:buNone/>
            </a:pPr>
            <a:r>
              <a:rPr lang="ru-RU" sz="2800" dirty="0" smtClean="0"/>
              <a:t>так же подобранные специалистом.</a:t>
            </a:r>
            <a:endParaRPr lang="ru-RU" sz="2800" dirty="0"/>
          </a:p>
        </p:txBody>
      </p:sp>
      <p:pic>
        <p:nvPicPr>
          <p:cNvPr id="6" name="Picture 7" descr="68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751" y="3919087"/>
            <a:ext cx="4099671" cy="2819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73918"/>
      </p:ext>
    </p:extLst>
  </p:cSld>
  <p:clrMapOvr>
    <a:masterClrMapping/>
  </p:clrMapOvr>
  <p:transition advTm="9953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42485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397" y="2814186"/>
            <a:ext cx="3351659" cy="38478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24417" y="260351"/>
            <a:ext cx="10972800" cy="244951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миф о том, что очки способствуют ухудшению зрения – заблуждение,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миопия </a:t>
            </a:r>
            <a:r>
              <a:rPr lang="ru-RU" sz="3600" dirty="0"/>
              <a:t>развивается именно при отсутствии правильной коррекции.</a:t>
            </a:r>
          </a:p>
        </p:txBody>
      </p:sp>
      <p:pic>
        <p:nvPicPr>
          <p:cNvPr id="4" name="Picture 6" descr="https://zir.clinic/wp-content/uploads/2018/08/zabolevanija-glaz-u-detej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00" y="2946827"/>
            <a:ext cx="4679343" cy="31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97797"/>
      </p:ext>
    </p:extLst>
  </p:cSld>
  <p:clrMapOvr>
    <a:masterClrMapping/>
  </p:clrMapOvr>
  <p:transition advTm="11672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13572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5" y="1412875"/>
            <a:ext cx="6769100" cy="480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6428" y="0"/>
            <a:ext cx="7717971" cy="1384300"/>
          </a:xfrm>
        </p:spPr>
        <p:txBody>
          <a:bodyPr/>
          <a:lstStyle/>
          <a:p>
            <a:r>
              <a:rPr lang="ru-RU" cap="none" dirty="0">
                <a:solidFill>
                  <a:schemeClr val="tx1"/>
                </a:solidFill>
                <a:effectLst/>
              </a:rPr>
              <a:t>Профилактика близорукости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948714" y="1909990"/>
            <a:ext cx="5384800" cy="27490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Существуют методы профилактики миопии, позволяющие предотвратить прогрессирование заболевания </a:t>
            </a:r>
            <a:endParaRPr lang="ru-RU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/>
              <a:t>и </a:t>
            </a:r>
            <a:r>
              <a:rPr lang="ru-RU" sz="2800" dirty="0"/>
              <a:t>в некоторых случаях обратить процесс вспять</a:t>
            </a:r>
          </a:p>
        </p:txBody>
      </p:sp>
    </p:spTree>
    <p:extLst>
      <p:ext uri="{BB962C8B-B14F-4D97-AF65-F5344CB8AC3E}">
        <p14:creationId xmlns:p14="http://schemas.microsoft.com/office/powerpoint/2010/main" val="849655888"/>
      </p:ext>
    </p:extLst>
  </p:cSld>
  <p:clrMapOvr>
    <a:masterClrMapping/>
  </p:clrMapOvr>
  <p:transition advTm="145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6" y="237670"/>
            <a:ext cx="11484429" cy="235313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/>
              </a:rPr>
              <a:t>СанПиН 2.4.2.2821-10</a:t>
            </a:r>
            <a:r>
              <a:rPr lang="ru-RU" b="1" dirty="0">
                <a:effectLst/>
                <a:latin typeface="Times New Roman"/>
              </a:rPr>
              <a:t/>
            </a:r>
            <a:br>
              <a:rPr lang="ru-RU" b="1" dirty="0">
                <a:effectLst/>
                <a:latin typeface="Times New Roman"/>
              </a:rPr>
            </a:br>
            <a:r>
              <a:rPr lang="ru-RU" cap="none" dirty="0" smtClean="0">
                <a:effectLst/>
                <a:latin typeface="Times New Roman"/>
                <a:ea typeface="Times New Roman"/>
                <a:cs typeface="Times New Roman"/>
              </a:rPr>
              <a:t>«Санитарно-эпидемиологические требования к условиям и организации обучения в общеобразовательных</a:t>
            </a:r>
            <a:r>
              <a:rPr lang="ru-RU" sz="2400" cap="none" dirty="0" smtClean="0">
                <a:effectLst/>
                <a:latin typeface="Courier"/>
                <a:ea typeface="Times New Roman"/>
                <a:cs typeface="Times New Roman"/>
              </a:rPr>
              <a:t/>
            </a:r>
            <a:br>
              <a:rPr lang="ru-RU" sz="2400" cap="none" dirty="0" smtClean="0">
                <a:effectLst/>
                <a:latin typeface="Courier"/>
                <a:ea typeface="Times New Roman"/>
                <a:cs typeface="Times New Roman"/>
              </a:rPr>
            </a:br>
            <a:r>
              <a:rPr lang="ru-RU" cap="none" dirty="0" smtClean="0">
                <a:effectLst/>
                <a:latin typeface="Times New Roman"/>
                <a:ea typeface="Times New Roman"/>
                <a:cs typeface="Times New Roman"/>
              </a:rPr>
              <a:t>учреждениях»</a:t>
            </a:r>
            <a:r>
              <a:rPr lang="ru-RU" sz="2400" dirty="0">
                <a:effectLst/>
                <a:latin typeface="Courier"/>
                <a:ea typeface="Times New Roman"/>
                <a:cs typeface="Times New Roman"/>
              </a:rPr>
              <a:t/>
            </a:r>
            <a:br>
              <a:rPr lang="ru-RU" sz="2400" dirty="0">
                <a:effectLst/>
                <a:latin typeface="Courier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1172" y="1905000"/>
            <a:ext cx="5384800" cy="2394072"/>
          </a:xfrm>
        </p:spPr>
        <p:txBody>
          <a:bodyPr>
            <a:normAutofit/>
          </a:bodyPr>
          <a:lstStyle/>
          <a:p>
            <a:pPr indent="0" algn="r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Приложение 1</a:t>
            </a:r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 СанПиН 2.4.2.2821 -10</a:t>
            </a:r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Рекомендации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по воспитанию  и формированию  правильной рабочей позы  у обучающихся 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5" y="2902072"/>
            <a:ext cx="4473841" cy="2794000"/>
          </a:xfrm>
          <a:prstGeom prst="rect">
            <a:avLst/>
          </a:prstGeom>
        </p:spPr>
      </p:pic>
      <p:pic>
        <p:nvPicPr>
          <p:cNvPr id="6" name="Picture 12" descr="ÐÐ°ÑÑÐ¸Ð½ÐºÐ¸ Ð¿Ð¾ Ð·Ð°Ð¿ÑÐ¾ÑÑ ÐºÐ°ÑÑÐ¸Ð½ÐºÐ¸ Ð¼ÐµÐ±ÐµÐ»Ñ Ð² ÑÐºÐ¾Ð»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86" y="4664631"/>
            <a:ext cx="2903997" cy="20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7215"/>
      </p:ext>
    </p:extLst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2848</TotalTime>
  <Words>888</Words>
  <Application>Microsoft Office PowerPoint</Application>
  <PresentationFormat>Произвольный</PresentationFormat>
  <Paragraphs>129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Профилактика миопии в школах  методические рекомендации для использования в работе педагогами общеобразовательных организаций  ФГБУ «Национальный медицинский исследовательский  центр глазных болезней имени Гельмгольца»  Министерства здравоохранения Российской Федерации 2019год</vt:lpstr>
      <vt:lpstr>Презентация PowerPoint</vt:lpstr>
      <vt:lpstr>Презентация PowerPoint</vt:lpstr>
      <vt:lpstr>В зависимости от степени снижения остроты зрения различают:</vt:lpstr>
      <vt:lpstr>Презентация PowerPoint</vt:lpstr>
      <vt:lpstr>Способы коррекции близорукости:</vt:lpstr>
      <vt:lpstr>Презентация PowerPoint</vt:lpstr>
      <vt:lpstr>Профилактика близорукости</vt:lpstr>
      <vt:lpstr>СанПиН 2.4.2.2821-10 «Санитарно-эпидемиологические требования к условиям и организации обучения в общеобразовательных учреждениях» </vt:lpstr>
      <vt:lpstr>Презентация PowerPoint</vt:lpstr>
      <vt:lpstr>Симптомы зрительного утомления</vt:lpstr>
      <vt:lpstr>Упражнения для глаз.</vt:lpstr>
      <vt:lpstr>Пальминг</vt:lpstr>
      <vt:lpstr>Правильное положение при чтении.</vt:lpstr>
      <vt:lpstr>Презентация PowerPoint</vt:lpstr>
      <vt:lpstr>Телевизоры и мониторы</vt:lpstr>
      <vt:lpstr>Освещенность </vt:lpstr>
      <vt:lpstr>Реализация двигательного режима</vt:lpstr>
      <vt:lpstr>Зрение и спорт</vt:lpstr>
      <vt:lpstr>Питание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193</cp:revision>
  <cp:lastPrinted>2019-08-02T08:50:36Z</cp:lastPrinted>
  <dcterms:created xsi:type="dcterms:W3CDTF">2018-03-28T06:09:15Z</dcterms:created>
  <dcterms:modified xsi:type="dcterms:W3CDTF">2020-01-26T17:51:41Z</dcterms:modified>
</cp:coreProperties>
</file>